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95" r:id="rId4"/>
    <p:sldId id="271" r:id="rId5"/>
    <p:sldId id="306" r:id="rId6"/>
    <p:sldId id="307" r:id="rId7"/>
    <p:sldId id="308" r:id="rId8"/>
    <p:sldId id="313" r:id="rId9"/>
    <p:sldId id="315" r:id="rId10"/>
    <p:sldId id="321" r:id="rId11"/>
    <p:sldId id="322" r:id="rId12"/>
    <p:sldId id="317" r:id="rId13"/>
    <p:sldId id="327" r:id="rId14"/>
    <p:sldId id="319" r:id="rId15"/>
    <p:sldId id="324" r:id="rId16"/>
    <p:sldId id="325" r:id="rId17"/>
    <p:sldId id="330" r:id="rId18"/>
    <p:sldId id="304" r:id="rId19"/>
  </p:sldIdLst>
  <p:sldSz cx="12192000" cy="6858000"/>
  <p:notesSz cx="12192000" cy="6858000"/>
  <p:embeddedFontLst>
    <p:embeddedFont>
      <p:font typeface="Onest Bold" panose="020B0604020202020204" charset="-52"/>
      <p:bold r:id="rId22"/>
    </p:embeddedFont>
    <p:embeddedFont>
      <p:font typeface="Onest ExtraBold" panose="020B0604020202020204" charset="-52"/>
      <p:bold r:id="rId23"/>
    </p:embeddedFont>
    <p:embeddedFont>
      <p:font typeface="Onest Regular" panose="020B0604020202020204" charset="-52"/>
      <p:regular r:id="rId24"/>
    </p:embeddedFont>
    <p:embeddedFont>
      <p:font typeface="Onest SemiBold" panose="020B0604020202020204" charset="0"/>
      <p:bold r:id="rId25"/>
    </p:embeddedFont>
  </p:embeddedFont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A35"/>
    <a:srgbClr val="77439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87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69BC1D-DF44-6DC5-3FE2-CFA0C02F8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1C955C-967A-1ACE-9520-540A2A5A70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3008C-DC11-4F99-898C-B0B3D875193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272525-B918-B583-01F0-D428825203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47DBF-5720-F09A-0C40-89F9F12B8D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46A7F-9B8A-4F47-BF27-5EBE7E96D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020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4FC95-16A7-49D9-BF38-056ADF1CDB36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F7F79-8F2E-430C-9994-149337E4E2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42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F7F79-8F2E-430C-9994-149337E4E26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60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svg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Bold" panose="020B0604020202020204" charset="-52"/>
              </a:defRPr>
            </a:lvl1pPr>
          </a:lstStyle>
          <a:p>
            <a:pPr>
              <a:defRPr/>
            </a:pPr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2BA2B5-6995-3828-94C6-CC49CDAD0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0255" y="445501"/>
            <a:ext cx="1743075" cy="609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86117-F7D9-0644-52B4-5E442E41EA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0013140" y="472398"/>
            <a:ext cx="1734288" cy="535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78F3B9-DAB7-AC05-CF1F-6535B0E665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0" y="6744123"/>
            <a:ext cx="12192000" cy="12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Bold" panose="020B0604020202020204" charset="-52"/>
              </a:defRPr>
            </a:lvl1pPr>
          </a:lstStyle>
          <a:p>
            <a:pPr>
              <a:defRPr/>
            </a:pPr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44123"/>
            <a:ext cx="12192000" cy="1297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66BA75-538D-979A-A42D-8345C5FD1F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3276" y="488301"/>
            <a:ext cx="1743075" cy="609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B3FE54-1D56-691C-EBB9-40718A8AA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0088210" y="501534"/>
            <a:ext cx="1734288" cy="535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A61E26-10DF-0D30-63F0-835083EFA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44123"/>
            <a:ext cx="12192000" cy="1297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D54E3F-77F9-D324-F194-E4D5D7A4E7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20255" y="488301"/>
            <a:ext cx="1743075" cy="60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2AD79F-50F9-BC64-E3E6-C28ABFB03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0029042" y="525387"/>
            <a:ext cx="1734288" cy="535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Bold" panose="020B0604020202020204" charset="-52"/>
              </a:defRPr>
            </a:lvl1pPr>
          </a:lstStyle>
          <a:p>
            <a:pPr>
              <a:defRPr/>
            </a:pPr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7818BD-BF80-84DC-8AEB-31BC27603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3276" y="488301"/>
            <a:ext cx="1743075" cy="609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EDC76C-C231-EEB6-72C0-2B9CD7B2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0049624" y="525387"/>
            <a:ext cx="1734288" cy="535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84F1B-FCBE-6F26-0115-033C719017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0" y="6744123"/>
            <a:ext cx="12192000" cy="12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B65870-F8AB-EEA2-3C9B-84B6BE0CE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323218" y="2814781"/>
            <a:ext cx="1201157" cy="10744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44123"/>
            <a:ext cx="12192000" cy="1297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03017" y="443508"/>
            <a:ext cx="550832" cy="4671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2A69E9-F35B-DB0E-7E43-16A592DB8F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4501" y="443508"/>
            <a:ext cx="1739348" cy="612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C60FC-CBA8-88E1-B8CD-A4A261A378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9561" y="455974"/>
            <a:ext cx="1734288" cy="535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E2816B-3EBF-92A2-9E2A-25B6F31F6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023981" y="420180"/>
            <a:ext cx="1739348" cy="612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3C5D08-F919-FE3F-7E04-4197E57CF8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0013139" y="442926"/>
            <a:ext cx="1734288" cy="535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7A53A1-E8DC-37F5-C68E-B10A0206F85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023981" y="434147"/>
            <a:ext cx="1739348" cy="612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117AE-6CE6-B731-854C-76EE97C3CE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0013139" y="456893"/>
            <a:ext cx="1734288" cy="53542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F41A69-B04E-A511-5119-BC02892CF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4" t="-335"/>
          <a:stretch/>
        </p:blipFill>
        <p:spPr>
          <a:xfrm>
            <a:off x="-152400" y="-85725"/>
            <a:ext cx="4186000" cy="5705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69B77B-CBD8-43D5-5FF7-9CBFF64A30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85726" y="5554493"/>
            <a:ext cx="6291769" cy="14273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2FF7F-F812-4187-F4B9-0C09E6E146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797787" y="1049970"/>
            <a:ext cx="3615631" cy="13823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3DACD8-9901-63A7-98BE-5CB7CDEF7B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2250" y="2400300"/>
            <a:ext cx="6884452" cy="31622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6E044B-BB7A-33D7-D159-91C697672D5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586364" y="443914"/>
            <a:ext cx="701302" cy="5947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EB07F9-1545-B22D-31F6-717E72F5895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auto">
          <a:xfrm>
            <a:off x="4380769" y="419804"/>
            <a:ext cx="1825274" cy="6429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052A17-85DA-E936-1100-6CB2AD1FC1D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 bwMode="auto">
          <a:xfrm>
            <a:off x="4447902" y="503260"/>
            <a:ext cx="1734288" cy="535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/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/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 bwMode="auto">
          <a:xfrm>
            <a:off x="766256" y="2397948"/>
            <a:ext cx="106594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4000" dirty="0">
                <a:latin typeface="Onest ExtraBold"/>
                <a:ea typeface="Rubik SemiBold"/>
                <a:cs typeface="Arial"/>
              </a:rPr>
              <a:t>КУРСОВАЯ РАБОТА</a:t>
            </a:r>
          </a:p>
          <a:p>
            <a:pPr algn="ctr">
              <a:defRPr/>
            </a:pPr>
            <a:endParaRPr lang="ru-RU" sz="3600" i="0" u="none" strike="noStrike" cap="none" dirty="0">
              <a:latin typeface="Onest ExtraBold"/>
              <a:ea typeface="Rubik SemiBold"/>
              <a:cs typeface="Arial"/>
            </a:endParaRPr>
          </a:p>
          <a:p>
            <a:pPr algn="ctr">
              <a:defRPr/>
            </a:pPr>
            <a:r>
              <a:rPr lang="ru-RU" sz="3200" dirty="0">
                <a:latin typeface="Onest ExtraBold"/>
                <a:ea typeface="Rubik SemiBold"/>
                <a:cs typeface="Arial"/>
              </a:rPr>
              <a:t>Алгоритмы работы со словарями</a:t>
            </a:r>
          </a:p>
          <a:p>
            <a:pPr algn="ctr">
              <a:defRPr/>
            </a:pPr>
            <a:r>
              <a:rPr lang="ru-RU" sz="3200" i="0" u="none" strike="noStrike" cap="none" dirty="0">
                <a:latin typeface="Onest ExtraBold"/>
                <a:ea typeface="Rubik SemiBold"/>
                <a:cs typeface="Arial"/>
              </a:rPr>
              <a:t>по дисциплине </a:t>
            </a:r>
            <a:r>
              <a:rPr lang="ru-RU" sz="3200" dirty="0">
                <a:latin typeface="Onest ExtraBold"/>
                <a:ea typeface="Rubik SemiBold"/>
                <a:cs typeface="Arial"/>
              </a:rPr>
              <a:t>«Алгоритмы и структуры данных»</a:t>
            </a:r>
            <a:endParaRPr lang="en-US" sz="3200" i="0" u="none" strike="noStrike" cap="none" dirty="0">
              <a:latin typeface="Onest ExtraBold"/>
              <a:ea typeface="Rubik SemiBold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696339" y="5479081"/>
            <a:ext cx="5081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Выполнил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Студент гр. 5130904/40003		Николаев А.Д.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endParaRPr lang="ru-RU" sz="1400" dirty="0">
              <a:latin typeface="Onest Regular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Руководитель		             </a:t>
            </a:r>
            <a:r>
              <a:rPr lang="ru-RU" sz="1400" dirty="0" err="1">
                <a:latin typeface="Onest Regular"/>
              </a:rPr>
              <a:t>Череповский</a:t>
            </a:r>
            <a:r>
              <a:rPr lang="ru-RU" sz="1400" dirty="0">
                <a:latin typeface="Onest Regular"/>
              </a:rPr>
              <a:t> Д.К.</a:t>
            </a:r>
            <a:endParaRPr lang="en-US" sz="1400" dirty="0">
              <a:latin typeface="Onest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9E4AD-5B56-4439-BF60-B97C0C1D33E3}"/>
              </a:ext>
            </a:extLst>
          </p:cNvPr>
          <p:cNvSpPr txBox="1"/>
          <p:nvPr/>
        </p:nvSpPr>
        <p:spPr bwMode="auto">
          <a:xfrm>
            <a:off x="2497667" y="424812"/>
            <a:ext cx="71966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dirty="0">
                <a:latin typeface="Onest Regular"/>
              </a:rPr>
              <a:t>Санкт-Петербургский политехнический университет Петра Великого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endParaRPr lang="ru-RU" sz="1600" dirty="0">
              <a:latin typeface="Onest Regular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dirty="0">
                <a:latin typeface="Onest Regular"/>
              </a:rPr>
              <a:t>Институт компьютерных наук и кибербезопасности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dirty="0">
                <a:latin typeface="Onest Regular"/>
              </a:rPr>
              <a:t>Высшая школа программной инженерии</a:t>
            </a:r>
            <a:endParaRPr lang="en-US" sz="1600" dirty="0">
              <a:latin typeface="Onest Regula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F91F76E-E09E-B35E-D9E9-5CCA197D990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FA2954-CE47-D70F-420C-CAD9004A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10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D94F235-2F61-FC73-EEC7-8D935D7E8A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403449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Балансировка при вставке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754D-CA2A-606F-F6E1-4798309C984E}"/>
              </a:ext>
            </a:extLst>
          </p:cNvPr>
          <p:cNvSpPr txBox="1"/>
          <p:nvPr/>
        </p:nvSpPr>
        <p:spPr bwMode="auto">
          <a:xfrm>
            <a:off x="508000" y="950186"/>
            <a:ext cx="8873067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Из 5 свойств КЧД при вставке могут нарушиться 2</a:t>
            </a:r>
            <a:r>
              <a:rPr lang="en-US" dirty="0">
                <a:latin typeface="Onest Regular" panose="020B0604020202020204" charset="-52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Корень дерева не чёрный (корень просто перекрашивается в чёрный)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Два подряд красных узла</a:t>
            </a: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C600740C-00F2-9172-3965-876E667C0BC0}"/>
              </a:ext>
            </a:extLst>
          </p:cNvPr>
          <p:cNvSpPr/>
          <p:nvPr/>
        </p:nvSpPr>
        <p:spPr>
          <a:xfrm>
            <a:off x="3793067" y="2741424"/>
            <a:ext cx="2709336" cy="1144776"/>
          </a:xfrm>
          <a:prstGeom prst="rightArrow">
            <a:avLst>
              <a:gd name="adj1" fmla="val 50000"/>
              <a:gd name="adj2" fmla="val 448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Вставка «33» – нарушен баланс (св. 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0F719-C653-061F-DC27-CBFA71147BB8}"/>
              </a:ext>
            </a:extLst>
          </p:cNvPr>
          <p:cNvSpPr txBox="1"/>
          <p:nvPr/>
        </p:nvSpPr>
        <p:spPr bwMode="auto">
          <a:xfrm>
            <a:off x="9656090" y="4048226"/>
            <a:ext cx="2099731" cy="79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1600" dirty="0">
                <a:latin typeface="Onest Regular" panose="020B0604020202020204" charset="-52"/>
              </a:rPr>
              <a:t>Поворот влево вокруг узла «29».  </a:t>
            </a:r>
          </a:p>
        </p:txBody>
      </p:sp>
      <p:sp>
        <p:nvSpPr>
          <p:cNvPr id="16" name="Стрелка: влево 15">
            <a:extLst>
              <a:ext uri="{FF2B5EF4-FFF2-40B4-BE49-F238E27FC236}">
                <a16:creationId xmlns:a16="http://schemas.microsoft.com/office/drawing/2014/main" id="{899B7825-765B-C132-08EB-397AD9057F98}"/>
              </a:ext>
            </a:extLst>
          </p:cNvPr>
          <p:cNvSpPr/>
          <p:nvPr/>
        </p:nvSpPr>
        <p:spPr>
          <a:xfrm>
            <a:off x="3793067" y="5053380"/>
            <a:ext cx="2709336" cy="1264406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Перекрашивание узлов</a:t>
            </a:r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B55E3157-005F-83F4-CD6B-77B93004DD0C}"/>
              </a:ext>
            </a:extLst>
          </p:cNvPr>
          <p:cNvSpPr/>
          <p:nvPr/>
        </p:nvSpPr>
        <p:spPr>
          <a:xfrm>
            <a:off x="7806266" y="4263716"/>
            <a:ext cx="338666" cy="3666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A6652FF-8227-6FCD-5AC6-7CB55CE0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70" y="2414725"/>
            <a:ext cx="2981497" cy="1848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27E563-B3FB-F48F-0D48-DAF9DF4F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51" y="2414725"/>
            <a:ext cx="2981497" cy="1848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238D05-0D35-14E2-322C-3F85397F0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851" y="4621686"/>
            <a:ext cx="2981497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14826CD-A36D-4371-9CD5-F5E5104C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69" y="4647602"/>
            <a:ext cx="2981497" cy="1848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8580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6543B38-CB4D-9CBE-F91D-2439542D21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80F459-57DF-F209-A8B3-75B0904B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11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1881C9-6B96-A870-12AD-17C4DBA1AC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Поворот </a:t>
            </a:r>
            <a:r>
              <a:rPr lang="en-US" sz="2800" dirty="0" err="1"/>
              <a:t>rotateLeft</a:t>
            </a:r>
            <a:r>
              <a:rPr lang="en-US" sz="2800" dirty="0"/>
              <a:t>(Node* node)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BA4FA-65EA-813D-5980-2CFA47DF8479}"/>
              </a:ext>
            </a:extLst>
          </p:cNvPr>
          <p:cNvSpPr txBox="1"/>
          <p:nvPr/>
        </p:nvSpPr>
        <p:spPr bwMode="auto">
          <a:xfrm>
            <a:off x="508000" y="1056348"/>
            <a:ext cx="5960679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Вспомогательный метод для балансировки, служит для поворота вокруг узла </a:t>
            </a:r>
            <a:r>
              <a:rPr lang="en-US" dirty="0">
                <a:latin typeface="Onest Regular" panose="020B0604020202020204" charset="-52"/>
              </a:rPr>
              <a:t>node</a:t>
            </a:r>
            <a:endParaRPr lang="ru-RU" dirty="0">
              <a:latin typeface="Onest Regular" panose="020B060402020202020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C1ED9-C33E-2BB7-3DA1-510AD68A7139}"/>
              </a:ext>
            </a:extLst>
          </p:cNvPr>
          <p:cNvSpPr txBox="1"/>
          <p:nvPr/>
        </p:nvSpPr>
        <p:spPr bwMode="auto">
          <a:xfrm>
            <a:off x="508000" y="1942040"/>
            <a:ext cx="6189133" cy="37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 поворота: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Проверка </a:t>
            </a:r>
            <a:r>
              <a:rPr lang="en-US" dirty="0">
                <a:latin typeface="Onest Regular" panose="020B0604020202020204" charset="-52"/>
              </a:rPr>
              <a:t>node != </a:t>
            </a:r>
            <a:r>
              <a:rPr lang="en-US" dirty="0" err="1">
                <a:latin typeface="Onest Regular" panose="020B0604020202020204" charset="-52"/>
              </a:rPr>
              <a:t>nullptr</a:t>
            </a:r>
            <a:endParaRPr lang="en-US" dirty="0">
              <a:latin typeface="Onest Regular" panose="020B0604020202020204" charset="-5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Сохраняется указатель на правого ребёнка (</a:t>
            </a:r>
            <a:r>
              <a:rPr lang="en-US" dirty="0" err="1">
                <a:latin typeface="Onest Regular" panose="020B0604020202020204" charset="-52"/>
              </a:rPr>
              <a:t>rChild</a:t>
            </a:r>
            <a:r>
              <a:rPr lang="en-US" dirty="0">
                <a:latin typeface="Onest Regular" panose="020B0604020202020204" charset="-52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Onest Regular" panose="020B0604020202020204" charset="-52"/>
              </a:rPr>
              <a:t>rChild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ru-RU" dirty="0">
                <a:latin typeface="Onest Regular" panose="020B0604020202020204" charset="-52"/>
              </a:rPr>
              <a:t>становится правым потомком </a:t>
            </a:r>
            <a:r>
              <a:rPr lang="en-US" dirty="0">
                <a:latin typeface="Onest Regular" panose="020B0604020202020204" charset="-52"/>
              </a:rPr>
              <a:t>node. </a:t>
            </a:r>
            <a:endParaRPr lang="ru-RU" dirty="0">
              <a:latin typeface="Onest Regular" panose="020B0604020202020204" charset="-5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Onest Regular" panose="020B0604020202020204" charset="-52"/>
              </a:rPr>
              <a:t>rChild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ru-RU" dirty="0">
                <a:latin typeface="Onest Regular" panose="020B0604020202020204" charset="-52"/>
              </a:rPr>
              <a:t>перемещается на прошлое место </a:t>
            </a:r>
            <a:r>
              <a:rPr lang="en-US" dirty="0">
                <a:latin typeface="Onest Regular" panose="020B0604020202020204" charset="-52"/>
              </a:rPr>
              <a:t>node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Обновляется указатель на родителя (обновление корня при необходимости)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nest Regular" panose="020B0604020202020204" charset="-52"/>
              </a:rPr>
              <a:t>Node – </a:t>
            </a:r>
            <a:r>
              <a:rPr lang="ru-RU" dirty="0">
                <a:latin typeface="Onest Regular" panose="020B0604020202020204" charset="-52"/>
              </a:rPr>
              <a:t>левый потомок </a:t>
            </a:r>
            <a:r>
              <a:rPr lang="en-US" dirty="0" err="1">
                <a:latin typeface="Onest Regular" panose="020B0604020202020204" charset="-52"/>
              </a:rPr>
              <a:t>rChild</a:t>
            </a:r>
            <a:endParaRPr lang="en-US" dirty="0">
              <a:latin typeface="Onest Regular" panose="020B0604020202020204" charset="-5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Обновление родителей </a:t>
            </a:r>
            <a:r>
              <a:rPr lang="en-US" dirty="0">
                <a:latin typeface="Onest Regular" panose="020B0604020202020204" charset="-52"/>
              </a:rPr>
              <a:t>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FE2C3-0116-8C3C-3D56-306245BF2425}"/>
              </a:ext>
            </a:extLst>
          </p:cNvPr>
          <p:cNvSpPr txBox="1"/>
          <p:nvPr/>
        </p:nvSpPr>
        <p:spPr bwMode="auto">
          <a:xfrm>
            <a:off x="436179" y="5687081"/>
            <a:ext cx="5960679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Правый поворот выполняется аналогично, но в другую сторону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en-US" dirty="0">
                <a:latin typeface="Onest Regular" panose="020B0604020202020204" charset="-52"/>
                <a:sym typeface="Wingdings" panose="05000000000000000000" pitchFamily="2" charset="2"/>
              </a:rPr>
              <a:t></a:t>
            </a:r>
            <a:endParaRPr lang="ru-RU" dirty="0">
              <a:latin typeface="Onest Regular" panose="020B0604020202020204" charset="-52"/>
            </a:endParaRPr>
          </a:p>
        </p:txBody>
      </p:sp>
      <p:pic>
        <p:nvPicPr>
          <p:cNvPr id="6" name="20250503-1545-44.3594192">
            <a:hlinkClick r:id="" action="ppaction://media"/>
            <a:extLst>
              <a:ext uri="{FF2B5EF4-FFF2-40B4-BE49-F238E27FC236}">
                <a16:creationId xmlns:a16="http://schemas.microsoft.com/office/drawing/2014/main" id="{2AF4E85A-5428-1E72-8F3C-C3A439CC8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7229475" y="1499194"/>
            <a:ext cx="4633180" cy="3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53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C57A824-958A-6A0D-F091-4A60BC6EF7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1F8251-6324-2EC1-519A-0CC5D555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12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917021-19A3-A6FA-56AC-9599C59428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КЧД. </a:t>
            </a:r>
            <a:r>
              <a:rPr lang="en-US" sz="2800" dirty="0"/>
              <a:t>remove(const std::string&amp; word)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D6BF0-6B2B-15C3-178E-813E56D9A489}"/>
              </a:ext>
            </a:extLst>
          </p:cNvPr>
          <p:cNvSpPr txBox="1"/>
          <p:nvPr/>
        </p:nvSpPr>
        <p:spPr bwMode="auto">
          <a:xfrm>
            <a:off x="575732" y="1098953"/>
            <a:ext cx="6606641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/>
              <a:t>Удаление узла</a:t>
            </a:r>
            <a:r>
              <a:rPr lang="en-US" dirty="0"/>
              <a:t> (</a:t>
            </a:r>
            <a:r>
              <a:rPr lang="ru-RU" dirty="0"/>
              <a:t>слова и переводов) с заданным ключом из красно-чёрного дерева с сохранением</a:t>
            </a:r>
            <a:r>
              <a:rPr lang="en-US" dirty="0"/>
              <a:t> </a:t>
            </a:r>
            <a:r>
              <a:rPr lang="ru-RU" dirty="0"/>
              <a:t>балансировки</a:t>
            </a:r>
            <a:endParaRPr lang="ru-RU" dirty="0">
              <a:latin typeface="Onest Regular" panose="020B0604020202020204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EA933-BE70-B39E-6C6F-5146DEB8740B}"/>
              </a:ext>
            </a:extLst>
          </p:cNvPr>
          <p:cNvSpPr txBox="1"/>
          <p:nvPr/>
        </p:nvSpPr>
        <p:spPr bwMode="auto">
          <a:xfrm>
            <a:off x="575733" y="1947596"/>
            <a:ext cx="6104468" cy="462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 удаления: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Поиск узла (если не найдено – исключение)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Удаление узла в зависимости от количества дочерних узлов</a:t>
            </a:r>
            <a:r>
              <a:rPr lang="en-US" dirty="0">
                <a:latin typeface="Onest Regular" panose="020B0604020202020204" charset="-52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Если узел – лист, то просто удаляем его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Если 1 потомок - потомок становится на место узла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Если два потомка то на место узла встает максимальный узел правого поддерева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Освобождение из память </a:t>
            </a:r>
            <a:r>
              <a:rPr lang="en-US" dirty="0">
                <a:latin typeface="Onest Regular" panose="020B0604020202020204" charset="-52"/>
              </a:rPr>
              <a:t>(delete node)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Балансировка</a:t>
            </a:r>
          </a:p>
        </p:txBody>
      </p:sp>
      <p:pic>
        <p:nvPicPr>
          <p:cNvPr id="6" name="Запись экрана 2025-05-03 163245">
            <a:hlinkClick r:id="" action="ppaction://media"/>
            <a:extLst>
              <a:ext uri="{FF2B5EF4-FFF2-40B4-BE49-F238E27FC236}">
                <a16:creationId xmlns:a16="http://schemas.microsoft.com/office/drawing/2014/main" id="{ABF0DE01-CA1D-6C5D-3D22-E76E96E92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2374" y="1541799"/>
            <a:ext cx="5009626" cy="2504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8B5EC-D99E-2EFA-09A4-5D2058335617}"/>
              </a:ext>
            </a:extLst>
          </p:cNvPr>
          <p:cNvSpPr txBox="1"/>
          <p:nvPr/>
        </p:nvSpPr>
        <p:spPr bwMode="auto">
          <a:xfrm>
            <a:off x="8001000" y="4665606"/>
            <a:ext cx="3945465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При удалении чёрного узла требуется балансировка, а при удалении красного нет</a:t>
            </a:r>
          </a:p>
        </p:txBody>
      </p:sp>
    </p:spTree>
    <p:extLst>
      <p:ext uri="{BB962C8B-B14F-4D97-AF65-F5344CB8AC3E}">
        <p14:creationId xmlns:p14="http://schemas.microsoft.com/office/powerpoint/2010/main" val="3712599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3FCCCAF-C45E-BA95-6415-B0B03211F2E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E7C235-4784-F87A-F7C7-F58A9FEB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13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BFC3F3E-A4AD-8BC4-841E-73AE82E3F5F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КЧД. Вывод в консоль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FA414-C104-F379-1371-7D6E9CD05BE7}"/>
              </a:ext>
            </a:extLst>
          </p:cNvPr>
          <p:cNvSpPr txBox="1"/>
          <p:nvPr/>
        </p:nvSpPr>
        <p:spPr bwMode="auto">
          <a:xfrm>
            <a:off x="508000" y="1056348"/>
            <a:ext cx="7027333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Для отображения всех данных в словаре разработано 2 метода: вывод в «пользовательском» режиме и вывод в виде структуры дерева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0F589-505E-9585-B823-77BFA212F9B3}"/>
              </a:ext>
            </a:extLst>
          </p:cNvPr>
          <p:cNvSpPr txBox="1"/>
          <p:nvPr/>
        </p:nvSpPr>
        <p:spPr bwMode="auto">
          <a:xfrm>
            <a:off x="440267" y="2665873"/>
            <a:ext cx="7027333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Начинаем с корня и запускаем рекурсивную функцию.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Для каждого узла: Добавляем отступы (│, └──, ├──) в зависимости от уровня и положения. Указываем цвет: [R] (красный) или [B] (чёрный). Выводим слово и его переводы.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Рекурсивно вызываем для левого и правого потомка, увеличивая отступ.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5FE362-87B2-EFE0-0D7C-53990D9F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789" y="1559671"/>
            <a:ext cx="3181794" cy="12574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32DC7E-81E7-A219-91DC-B1AC3CE8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789" y="3572934"/>
            <a:ext cx="2962688" cy="1533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E45EAD-5491-7DF3-0CBA-17E345550F8F}"/>
              </a:ext>
            </a:extLst>
          </p:cNvPr>
          <p:cNvSpPr txBox="1"/>
          <p:nvPr/>
        </p:nvSpPr>
        <p:spPr bwMode="auto">
          <a:xfrm>
            <a:off x="8085665" y="5212736"/>
            <a:ext cx="3776136" cy="34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1200" dirty="0">
                <a:latin typeface="Onest Regular" panose="020B0604020202020204" charset="-52"/>
              </a:rPr>
              <a:t>Вывод в «пользовательском режиме»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C920-543E-FE5F-585C-E08461198718}"/>
              </a:ext>
            </a:extLst>
          </p:cNvPr>
          <p:cNvSpPr txBox="1"/>
          <p:nvPr/>
        </p:nvSpPr>
        <p:spPr bwMode="auto">
          <a:xfrm>
            <a:off x="8085665" y="2903347"/>
            <a:ext cx="3776136" cy="34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1200" dirty="0">
                <a:latin typeface="Onest Regular" panose="020B0604020202020204" charset="-52"/>
              </a:rPr>
              <a:t>Вывод в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1215331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304159-4ECB-A90D-711B-623CA0A9E6F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22D88C-7ECF-4788-19CB-DA4441B4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14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DB402A-C819-5413-FA86-F57DCB99B3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КЧД. </a:t>
            </a:r>
            <a:r>
              <a:rPr lang="en-US" sz="2800" dirty="0" err="1"/>
              <a:t>fixRemove</a:t>
            </a:r>
            <a:r>
              <a:rPr lang="en-US" sz="2800" dirty="0"/>
              <a:t>(Node* current, Node* </a:t>
            </a:r>
            <a:r>
              <a:rPr lang="en-US" sz="2800" dirty="0" err="1"/>
              <a:t>parentNode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9BD05-8996-E360-568A-8628C849812B}"/>
              </a:ext>
            </a:extLst>
          </p:cNvPr>
          <p:cNvSpPr txBox="1"/>
          <p:nvPr/>
        </p:nvSpPr>
        <p:spPr bwMode="auto">
          <a:xfrm>
            <a:off x="507999" y="1056348"/>
            <a:ext cx="9101667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Метод </a:t>
            </a:r>
            <a:r>
              <a:rPr lang="en-US" dirty="0" err="1">
                <a:latin typeface="Onest Regular" panose="020B0604020202020204" charset="-52"/>
              </a:rPr>
              <a:t>fixRemove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ru-RU" dirty="0">
                <a:latin typeface="Onest Regular" panose="020B0604020202020204" charset="-52"/>
              </a:rPr>
              <a:t>предназначен для балансировки дерева после удаления узла.</a:t>
            </a:r>
          </a:p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Пока удаляемый узел чёрный или не корень, ищем его брата</a:t>
            </a:r>
            <a:r>
              <a:rPr lang="en-US" dirty="0">
                <a:latin typeface="Onest Regular" panose="020B0604020202020204" charset="-52"/>
              </a:rPr>
              <a:t>:</a:t>
            </a:r>
            <a:endParaRPr lang="ru-RU" dirty="0">
              <a:latin typeface="Onest Regular" panose="020B0604020202020204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02864-2A45-6098-5482-E2F1FBA9E8AE}"/>
              </a:ext>
            </a:extLst>
          </p:cNvPr>
          <p:cNvSpPr txBox="1"/>
          <p:nvPr/>
        </p:nvSpPr>
        <p:spPr bwMode="auto">
          <a:xfrm>
            <a:off x="507999" y="2042674"/>
            <a:ext cx="2717801" cy="254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1. Если брат красный: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Меняется цвет родителя и брата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Поворот в сторону </a:t>
            </a:r>
            <a:r>
              <a:rPr lang="en-US" dirty="0">
                <a:latin typeface="Onest Regular" panose="020B0604020202020204" charset="-52"/>
              </a:rPr>
              <a:t>current</a:t>
            </a:r>
          </a:p>
          <a:p>
            <a:pPr algn="just">
              <a:lnSpc>
                <a:spcPct val="150000"/>
              </a:lnSpc>
              <a:defRPr/>
            </a:pPr>
            <a:endParaRPr lang="ru-RU" dirty="0">
              <a:latin typeface="Onest Regular" panose="020B0604020202020204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B2366-A94F-8F47-81BA-EAB75AC94FFC}"/>
              </a:ext>
            </a:extLst>
          </p:cNvPr>
          <p:cNvSpPr txBox="1"/>
          <p:nvPr/>
        </p:nvSpPr>
        <p:spPr bwMode="auto">
          <a:xfrm>
            <a:off x="7190244" y="2042675"/>
            <a:ext cx="4565577" cy="37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3. Брат чёрный и у него 1 или 2 красных потомка: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/>
              <a:t>Если дальний потомок брата — чёрный, делаем поворот внутрь (по направлению к текущему узлу)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Меняем цвет брата на цвет родителя, остальные на чёрный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Делаем поворот наружу (от текущего узла)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82EF5-B33E-423C-665A-45854838CE9D}"/>
              </a:ext>
            </a:extLst>
          </p:cNvPr>
          <p:cNvSpPr txBox="1"/>
          <p:nvPr/>
        </p:nvSpPr>
        <p:spPr bwMode="auto">
          <a:xfrm>
            <a:off x="3600375" y="2042675"/>
            <a:ext cx="3589869" cy="254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2. Брат чёрного цвет и оба потомка чёрные: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Меняется цвет брата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Передвигаемся вверх по дереву (</a:t>
            </a:r>
            <a:r>
              <a:rPr lang="en-US" dirty="0">
                <a:latin typeface="Onest Regular" panose="020B0604020202020204" charset="-52"/>
              </a:rPr>
              <a:t>current = parent)</a:t>
            </a:r>
            <a:endParaRPr lang="ru-RU" dirty="0">
              <a:latin typeface="Onest Regular" panose="020B0604020202020204" charset="-52"/>
            </a:endParaRPr>
          </a:p>
          <a:p>
            <a:pPr algn="just">
              <a:lnSpc>
                <a:spcPct val="150000"/>
              </a:lnSpc>
              <a:defRPr/>
            </a:pPr>
            <a:endParaRPr lang="ru-RU" dirty="0">
              <a:latin typeface="Onest Regular" panose="020B0604020202020204" charset="-52"/>
            </a:endParaRPr>
          </a:p>
        </p:txBody>
      </p:sp>
      <p:pic>
        <p:nvPicPr>
          <p:cNvPr id="10" name="20250503-1619-26.6524692">
            <a:hlinkClick r:id="" action="ppaction://media"/>
            <a:extLst>
              <a:ext uri="{FF2B5EF4-FFF2-40B4-BE49-F238E27FC236}">
                <a16:creationId xmlns:a16="http://schemas.microsoft.com/office/drawing/2014/main" id="{1C074B58-1570-0053-4319-0745A4881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174" y="4130292"/>
            <a:ext cx="4724401" cy="21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77BD38-087E-97D5-96EF-721F65EA0E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D9B826-0A1D-7674-16D9-9E4EA3E4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15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F4CDD26-3C70-7309-B8E9-FD3F643AB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403449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Балансировка при удалении</a:t>
            </a:r>
            <a:endParaRPr lang="en-US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541A83-FDD6-4D59-CF7F-877ADD92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0" t="9122"/>
          <a:stretch/>
        </p:blipFill>
        <p:spPr>
          <a:xfrm>
            <a:off x="628335" y="1354529"/>
            <a:ext cx="2506132" cy="1672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40A9E9-773F-EC7B-A56B-89DED4F5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61" y="1354529"/>
            <a:ext cx="1981477" cy="16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90B793-C5E8-3160-1468-8777F7EC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399" y="1354529"/>
            <a:ext cx="2267266" cy="16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7767C8-7704-3D18-AEEC-25FABB8F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82" t="2778" b="5796"/>
          <a:stretch/>
        </p:blipFill>
        <p:spPr>
          <a:xfrm>
            <a:off x="9347882" y="4368800"/>
            <a:ext cx="2215783" cy="16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75E0DF-F936-9915-1D6A-5DDF1A73A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250" y="4419085"/>
            <a:ext cx="2771283" cy="16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1C7449C-3E04-7482-D402-359A9193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64" y="4419085"/>
            <a:ext cx="2626467" cy="16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0CEACB8D-0B62-BF55-8A19-31E8AAD931DF}"/>
              </a:ext>
            </a:extLst>
          </p:cNvPr>
          <p:cNvSpPr/>
          <p:nvPr/>
        </p:nvSpPr>
        <p:spPr>
          <a:xfrm>
            <a:off x="3149531" y="1754556"/>
            <a:ext cx="1955730" cy="872067"/>
          </a:xfrm>
          <a:prstGeom prst="rightArrow">
            <a:avLst>
              <a:gd name="adj1" fmla="val 59709"/>
              <a:gd name="adj2" fmla="val 422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Простое удаление листа</a:t>
            </a: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6C5EA80B-8BA5-ACB2-43BE-BC062F105C41}"/>
              </a:ext>
            </a:extLst>
          </p:cNvPr>
          <p:cNvSpPr/>
          <p:nvPr/>
        </p:nvSpPr>
        <p:spPr bwMode="auto">
          <a:xfrm>
            <a:off x="7086737" y="1719630"/>
            <a:ext cx="2209661" cy="872067"/>
          </a:xfrm>
          <a:prstGeom prst="rightArrow">
            <a:avLst>
              <a:gd name="adj1" fmla="val 59709"/>
              <a:gd name="adj2" fmla="val 422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Правый поворот</a:t>
            </a:r>
          </a:p>
        </p:txBody>
      </p:sp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AB2BCCD6-31F9-D4D2-D0F9-863D1F771A98}"/>
              </a:ext>
            </a:extLst>
          </p:cNvPr>
          <p:cNvSpPr/>
          <p:nvPr/>
        </p:nvSpPr>
        <p:spPr>
          <a:xfrm>
            <a:off x="9680431" y="3026651"/>
            <a:ext cx="1608667" cy="12744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Цвет</a:t>
            </a:r>
          </a:p>
        </p:txBody>
      </p:sp>
      <p:sp>
        <p:nvSpPr>
          <p:cNvPr id="28" name="Стрелка: влево 27">
            <a:extLst>
              <a:ext uri="{FF2B5EF4-FFF2-40B4-BE49-F238E27FC236}">
                <a16:creationId xmlns:a16="http://schemas.microsoft.com/office/drawing/2014/main" id="{E7B89FC1-5365-8D64-B819-1F2658E5C433}"/>
              </a:ext>
            </a:extLst>
          </p:cNvPr>
          <p:cNvSpPr/>
          <p:nvPr/>
        </p:nvSpPr>
        <p:spPr>
          <a:xfrm>
            <a:off x="7357533" y="4724092"/>
            <a:ext cx="1990349" cy="961540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Левый поворот</a:t>
            </a:r>
          </a:p>
        </p:txBody>
      </p:sp>
      <p:sp>
        <p:nvSpPr>
          <p:cNvPr id="29" name="Стрелка: влево 28">
            <a:extLst>
              <a:ext uri="{FF2B5EF4-FFF2-40B4-BE49-F238E27FC236}">
                <a16:creationId xmlns:a16="http://schemas.microsoft.com/office/drawing/2014/main" id="{7738D059-0EEB-30BC-9E67-397FE2E21157}"/>
              </a:ext>
            </a:extLst>
          </p:cNvPr>
          <p:cNvSpPr/>
          <p:nvPr/>
        </p:nvSpPr>
        <p:spPr bwMode="auto">
          <a:xfrm>
            <a:off x="3149530" y="4774377"/>
            <a:ext cx="1436719" cy="961540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Цвет</a:t>
            </a:r>
          </a:p>
        </p:txBody>
      </p:sp>
    </p:spTree>
    <p:extLst>
      <p:ext uri="{BB962C8B-B14F-4D97-AF65-F5344CB8AC3E}">
        <p14:creationId xmlns:p14="http://schemas.microsoft.com/office/powerpoint/2010/main" val="20825397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316D239-4D4E-F295-906F-D215B213FC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DB2420-474F-CE41-7C9B-4F5A7E2A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16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78DB3D-424F-57F5-B914-205A79B786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Словарь. Автоперевод 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89D4D-1AFA-1B4B-705D-AC352BF4288F}"/>
              </a:ext>
            </a:extLst>
          </p:cNvPr>
          <p:cNvSpPr txBox="1"/>
          <p:nvPr/>
        </p:nvSpPr>
        <p:spPr bwMode="auto">
          <a:xfrm>
            <a:off x="508000" y="1324160"/>
            <a:ext cx="6104468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Для работы с пользователем разработан класс </a:t>
            </a:r>
            <a:r>
              <a:rPr lang="en-US" dirty="0" err="1">
                <a:latin typeface="Onest Regular" panose="020B0604020202020204" charset="-52"/>
              </a:rPr>
              <a:t>Dict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ru-RU" dirty="0">
                <a:latin typeface="Onest Regular" panose="020B0604020202020204" charset="-52"/>
              </a:rPr>
              <a:t>в котором используются все вышеописанные методы.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EF91F-009B-7BE0-AFDC-8AB7B4EE5878}"/>
              </a:ext>
            </a:extLst>
          </p:cNvPr>
          <p:cNvSpPr txBox="1"/>
          <p:nvPr/>
        </p:nvSpPr>
        <p:spPr bwMode="auto">
          <a:xfrm>
            <a:off x="508000" y="2600770"/>
            <a:ext cx="6104468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Основной метод этого класса (который будут чаще всего использовать пользователи) – автоперевод</a:t>
            </a:r>
            <a:r>
              <a:rPr lang="en-US" dirty="0">
                <a:latin typeface="Onest Regular" panose="020B0604020202020204" charset="-52"/>
              </a:rPr>
              <a:t> – </a:t>
            </a:r>
            <a:r>
              <a:rPr lang="en-US" dirty="0" err="1">
                <a:latin typeface="Onest Regular" panose="020B0604020202020204" charset="-52"/>
              </a:rPr>
              <a:t>autotranslate</a:t>
            </a:r>
            <a:r>
              <a:rPr lang="en-US" dirty="0">
                <a:latin typeface="Onest Regular" panose="020B0604020202020204" charset="-52"/>
              </a:rPr>
              <a:t>(std::string input)</a:t>
            </a:r>
            <a:r>
              <a:rPr lang="ru-RU" dirty="0">
                <a:latin typeface="Onest Regular" panose="020B0604020202020204" charset="-52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Пользователь может ввести слово/фразу на любом языке, будет произведён поиск по словарю среди слов и переводов. Если данные есть в словаре пользователю будет выведено противоположное поле.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6473F-779C-5267-0B33-D590043A3736}"/>
              </a:ext>
            </a:extLst>
          </p:cNvPr>
          <p:cNvSpPr txBox="1"/>
          <p:nvPr/>
        </p:nvSpPr>
        <p:spPr bwMode="auto">
          <a:xfrm>
            <a:off x="7213600" y="1324160"/>
            <a:ext cx="4174068" cy="420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Для корректной работы </a:t>
            </a:r>
            <a:r>
              <a:rPr lang="ru-RU" dirty="0" err="1">
                <a:latin typeface="Onest Regular" panose="020B0604020202020204" charset="-52"/>
              </a:rPr>
              <a:t>разработы</a:t>
            </a:r>
            <a:r>
              <a:rPr lang="ru-RU" dirty="0">
                <a:latin typeface="Onest Regular" panose="020B0604020202020204" charset="-52"/>
              </a:rPr>
              <a:t> два метода – поиск слова по переводу и переводов по слову.</a:t>
            </a:r>
          </a:p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Единственное требование к пользователю – вводить слова/переводы на соответствующем языке. Язык проверяется, словарь НЕ чувствителен к регистру и лишним пробелам</a:t>
            </a:r>
          </a:p>
        </p:txBody>
      </p:sp>
    </p:spTree>
    <p:extLst>
      <p:ext uri="{BB962C8B-B14F-4D97-AF65-F5344CB8AC3E}">
        <p14:creationId xmlns:p14="http://schemas.microsoft.com/office/powerpoint/2010/main" val="40457395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B012AF7-BDE5-4744-BEFC-BF0E31C952C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6ED19A-B40A-C681-3B10-77511C4F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17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5192176-5A38-81C6-8496-53AD926CD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Анализ сложности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56EE6-A833-535E-6008-62A94C98625E}"/>
              </a:ext>
            </a:extLst>
          </p:cNvPr>
          <p:cNvSpPr txBox="1"/>
          <p:nvPr/>
        </p:nvSpPr>
        <p:spPr bwMode="auto">
          <a:xfrm>
            <a:off x="3137338" y="5587682"/>
            <a:ext cx="5588000" cy="4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Память растёт линейно с числом слов (O(n × m))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BDE6055-FC3A-FD48-4DA8-1085393E9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170236"/>
              </p:ext>
            </p:extLst>
          </p:nvPr>
        </p:nvGraphicFramePr>
        <p:xfrm>
          <a:off x="1478455" y="1424330"/>
          <a:ext cx="8905766" cy="362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6053">
                  <a:extLst>
                    <a:ext uri="{9D8B030D-6E8A-4147-A177-3AD203B41FA5}">
                      <a16:colId xmlns:a16="http://schemas.microsoft.com/office/drawing/2014/main" val="2607291356"/>
                    </a:ext>
                  </a:extLst>
                </a:gridCol>
                <a:gridCol w="2679713">
                  <a:extLst>
                    <a:ext uri="{9D8B030D-6E8A-4147-A177-3AD203B41FA5}">
                      <a16:colId xmlns:a16="http://schemas.microsoft.com/office/drawing/2014/main" val="3739093681"/>
                    </a:ext>
                  </a:extLst>
                </a:gridCol>
              </a:tblGrid>
              <a:tr h="91247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ru-RU" sz="2500" b="1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</a:rPr>
                        <a:t>Операция</a:t>
                      </a:r>
                      <a:endParaRPr lang="ru-RU" sz="2500" b="1" i="0" u="none" strike="noStrike" kern="0" cap="none" spc="20" baseline="0" dirty="0">
                        <a:solidFill>
                          <a:schemeClr val="tx1"/>
                        </a:solidFill>
                        <a:latin typeface="Onest SemiBold" pitchFamily="2" charset="0"/>
                        <a:ea typeface="+mn-ea"/>
                        <a:cs typeface="Arial"/>
                      </a:endParaRPr>
                    </a:p>
                  </a:txBody>
                  <a:tcPr marL="57374" marR="57374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ru-RU" sz="2500" b="1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</a:rPr>
                        <a:t>Сложность</a:t>
                      </a:r>
                      <a:endParaRPr lang="en-US" sz="2500" b="1" i="0" u="none" strike="noStrike" kern="0" cap="none" spc="20" baseline="0" dirty="0">
                        <a:solidFill>
                          <a:schemeClr val="tx1"/>
                        </a:solidFill>
                        <a:latin typeface="Onest SemiBold" pitchFamily="2" charset="0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108420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l" fontAlgn="b"/>
                      <a:r>
                        <a:rPr lang="ru-RU" sz="2500" b="1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</a:rPr>
                        <a:t>Вставка</a:t>
                      </a:r>
                      <a:endParaRPr lang="ru-RU" sz="2500" b="1" i="0" u="none" strike="noStrike" kern="0" cap="none" spc="20" baseline="0" dirty="0">
                        <a:solidFill>
                          <a:schemeClr val="tx1"/>
                        </a:solidFill>
                        <a:latin typeface="Onest SemiBold" pitchFamily="2" charset="0"/>
                        <a:ea typeface="+mn-ea"/>
                        <a:cs typeface="Arial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0" u="none" strike="noStrike" kern="0" cap="none" spc="20" baseline="0" dirty="0">
                          <a:solidFill>
                            <a:schemeClr val="tx1"/>
                          </a:solidFill>
                          <a:latin typeface="Onest Regular" pitchFamily="2" charset="0"/>
                        </a:rPr>
                        <a:t>O(log*n)</a:t>
                      </a:r>
                      <a:endParaRPr lang="ru-RU" sz="2500" b="0" i="0" u="none" strike="noStrike" kern="0" cap="none" spc="20" baseline="0" dirty="0">
                        <a:solidFill>
                          <a:schemeClr val="tx1"/>
                        </a:solidFill>
                        <a:latin typeface="Onest Regular" pitchFamily="2" charset="0"/>
                        <a:ea typeface="+mn-ea"/>
                        <a:cs typeface="Arial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424717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l" fontAlgn="b"/>
                      <a:r>
                        <a:rPr lang="ru-RU" sz="2500" b="1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</a:rPr>
                        <a:t>Удаление</a:t>
                      </a:r>
                      <a:endParaRPr lang="ru-RU" sz="2500" b="1" i="0" u="none" strike="noStrike" kern="0" cap="none" spc="20" baseline="0" dirty="0">
                        <a:solidFill>
                          <a:schemeClr val="tx1"/>
                        </a:solidFill>
                        <a:latin typeface="Onest SemiBold" pitchFamily="2" charset="0"/>
                        <a:ea typeface="+mn-ea"/>
                        <a:cs typeface="Arial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0" u="none" strike="noStrike" kern="0" cap="none" spc="20" baseline="0" dirty="0">
                          <a:solidFill>
                            <a:schemeClr val="tx1"/>
                          </a:solidFill>
                          <a:latin typeface="Onest Regular" pitchFamily="2" charset="0"/>
                        </a:rPr>
                        <a:t>O(log*n)</a:t>
                      </a:r>
                      <a:endParaRPr lang="ru-RU" sz="2500" b="0" i="0" u="none" strike="noStrike" kern="0" cap="none" spc="20" baseline="0" dirty="0">
                        <a:solidFill>
                          <a:schemeClr val="tx1"/>
                        </a:solidFill>
                        <a:latin typeface="Onest Regular" pitchFamily="2" charset="0"/>
                        <a:ea typeface="+mn-ea"/>
                        <a:cs typeface="+mn-cs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563333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l" fontAlgn="b"/>
                      <a:r>
                        <a:rPr lang="ru-RU" sz="2500" b="1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</a:rPr>
                        <a:t>Поиск по слову</a:t>
                      </a:r>
                      <a:endParaRPr lang="ru-RU" sz="2500" b="1" i="0" u="none" strike="noStrike" kern="0" cap="none" spc="20" baseline="0" dirty="0">
                        <a:solidFill>
                          <a:schemeClr val="tx1"/>
                        </a:solidFill>
                        <a:latin typeface="Onest SemiBold" pitchFamily="2" charset="0"/>
                        <a:ea typeface="+mn-ea"/>
                        <a:cs typeface="Arial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0" u="none" strike="noStrike" kern="0" cap="none" spc="20" baseline="0" dirty="0">
                          <a:solidFill>
                            <a:schemeClr val="tx1"/>
                          </a:solidFill>
                          <a:latin typeface="Onest Regular" pitchFamily="2" charset="0"/>
                        </a:rPr>
                        <a:t>O(log*n + m)</a:t>
                      </a:r>
                      <a:endParaRPr lang="ru-RU" sz="2500" b="0" i="0" u="none" strike="noStrike" kern="0" cap="none" spc="20" baseline="0" dirty="0">
                        <a:solidFill>
                          <a:schemeClr val="tx1"/>
                        </a:solidFill>
                        <a:latin typeface="Onest Regular" pitchFamily="2" charset="0"/>
                        <a:ea typeface="+mn-ea"/>
                        <a:cs typeface="+mn-cs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323858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l" fontAlgn="b"/>
                      <a:r>
                        <a:rPr lang="ru-RU" sz="2500" b="1" i="0" u="none" strike="noStrike" kern="0" cap="none" spc="20" baseline="0" dirty="0">
                          <a:solidFill>
                            <a:schemeClr val="tx1"/>
                          </a:solidFill>
                          <a:latin typeface="Onest SemiBold" pitchFamily="2" charset="0"/>
                          <a:ea typeface="+mn-ea"/>
                          <a:cs typeface="Arial"/>
                        </a:rPr>
                        <a:t>Поиск по переводу</a:t>
                      </a: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0" u="none" strike="noStrike" kern="0" cap="none" spc="20" baseline="0" dirty="0">
                          <a:solidFill>
                            <a:schemeClr val="tx1"/>
                          </a:solidFill>
                          <a:latin typeface="Onest Regular" pitchFamily="2" charset="0"/>
                        </a:rPr>
                        <a:t>O(log*n)</a:t>
                      </a:r>
                      <a:endParaRPr lang="ru-RU" sz="2500" b="0" i="0" u="none" strike="noStrike" kern="0" cap="none" spc="20" baseline="0" dirty="0">
                        <a:solidFill>
                          <a:schemeClr val="tx1"/>
                        </a:solidFill>
                        <a:latin typeface="Onest Regular" pitchFamily="2" charset="0"/>
                        <a:ea typeface="+mn-ea"/>
                        <a:cs typeface="+mn-cs"/>
                      </a:endParaRPr>
                    </a:p>
                  </a:txBody>
                  <a:tcPr marL="12144" marR="12144" marT="1214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86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7135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18BB2A2-7055-9B1F-6A74-F2251E14AA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056DA32-E2BB-FB81-54C3-B8022A1F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18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9FA149-8DD0-F20A-81CD-E1354EAB5C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671733" y="1255045"/>
            <a:ext cx="4750839" cy="238562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6000" dirty="0">
                <a:latin typeface="Onest ExtraBold" panose="020B0604020202020204" charset="-52"/>
              </a:rPr>
              <a:t>Спасибо за внимание!</a:t>
            </a:r>
            <a:endParaRPr lang="en-US" sz="6000" dirty="0">
              <a:latin typeface="Onest ExtraBold" panose="020B060402020202020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43028-4454-E6E6-2F26-F94DE063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14970" y="3386737"/>
            <a:ext cx="5975928" cy="82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E639C-E5D8-7889-8464-68D7A8ACE747}"/>
              </a:ext>
            </a:extLst>
          </p:cNvPr>
          <p:cNvSpPr txBox="1"/>
          <p:nvPr/>
        </p:nvSpPr>
        <p:spPr bwMode="auto">
          <a:xfrm>
            <a:off x="7109567" y="5027607"/>
            <a:ext cx="4532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Выполнил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Студент гр. 5130904/40003	Николаев А.Д.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endParaRPr lang="ru-RU" sz="1400" dirty="0">
              <a:latin typeface="Onest Regular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</a:rPr>
              <a:t>Руководитель	             </a:t>
            </a:r>
            <a:r>
              <a:rPr lang="ru-RU" sz="1400" dirty="0" err="1">
                <a:latin typeface="Onest Regular"/>
              </a:rPr>
              <a:t>Череповский</a:t>
            </a:r>
            <a:r>
              <a:rPr lang="ru-RU" sz="1400" dirty="0">
                <a:latin typeface="Onest Regular"/>
              </a:rPr>
              <a:t> Д.К.</a:t>
            </a:r>
            <a:endParaRPr lang="en-US" sz="1400" dirty="0">
              <a:latin typeface="Onest Regular"/>
            </a:endParaRPr>
          </a:p>
        </p:txBody>
      </p:sp>
      <p:pic>
        <p:nvPicPr>
          <p:cNvPr id="6" name="Рисунок 5" descr="Изображение выглядит как текст, кот, Мелкие и средние кошки, млекопитающе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8D78360-3668-6B37-64AE-A28B3C03B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0" y="440266"/>
            <a:ext cx="5746904" cy="59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699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2</a:t>
            </a:fld>
            <a:endParaRPr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>
          <a:xfrm>
            <a:off x="346075" y="559153"/>
            <a:ext cx="9417542" cy="509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>
                <a:latin typeface="Onest Bold" panose="020B0604020202020204" charset="-52"/>
              </a:rPr>
              <a:t>Общая</a:t>
            </a:r>
            <a:r>
              <a:rPr lang="ru-RU" sz="2800" dirty="0"/>
              <a:t> </a:t>
            </a:r>
            <a:r>
              <a:rPr lang="ru-RU" sz="2800" dirty="0">
                <a:latin typeface="Onest Bold" panose="020B0604020202020204" charset="-52"/>
              </a:rPr>
              <a:t>постановка задачи</a:t>
            </a:r>
            <a:endParaRPr sz="2800" dirty="0">
              <a:latin typeface="Onest Bold" panose="020B0604020202020204" charset="-5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24177" y="1595402"/>
            <a:ext cx="11343645" cy="467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1. Для разрабатываемого словаря реализовать основные операции: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INSERT (ключ, значение) – добавить запись с указанным ключом и значением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SEARCH (ключ)- найти запись с указанным ключом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DELETE (ключ)- удалить запись с указанным ключом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2. Предусмотреть обработку и инициализацию исключительных ситуаций, связанных, например, с проверкой значения полей перед инициализацией и присваиванием.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3. Программа должна быть написана в соответствии со стилем программирования: C++ </a:t>
            </a:r>
            <a:r>
              <a:rPr lang="ru-RU" dirty="0" err="1">
                <a:latin typeface="Onest Regular"/>
                <a:cs typeface="Times New Roman"/>
              </a:rPr>
              <a:t>Programming</a:t>
            </a:r>
            <a:r>
              <a:rPr lang="ru-RU" dirty="0">
                <a:latin typeface="Onest Regular"/>
                <a:cs typeface="Times New Roman"/>
              </a:rPr>
              <a:t> Style </a:t>
            </a:r>
            <a:r>
              <a:rPr lang="ru-RU" dirty="0" err="1">
                <a:latin typeface="Onest Regular"/>
                <a:cs typeface="Times New Roman"/>
              </a:rPr>
              <a:t>Guidelines</a:t>
            </a:r>
            <a:r>
              <a:rPr lang="ru-RU" dirty="0">
                <a:latin typeface="Onest Regular"/>
                <a:cs typeface="Times New Roman"/>
              </a:rPr>
              <a:t>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4. Тесты должны учитывать как допустимые, так и не допустимые последовательности входных данных. 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B890F58-D833-BF38-2B79-838746A5D6C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C7E4BB4-B242-3F6E-29F8-6B2DEAD1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3</a:t>
            </a:fld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9112B0F-87E3-47CC-20D2-9408FF8774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075" y="559153"/>
            <a:ext cx="9417542" cy="509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>
                <a:latin typeface="Onest Bold" panose="020B0604020202020204" charset="-52"/>
              </a:rPr>
              <a:t>Англо-русский словарь. Красно-чёрное дерево</a:t>
            </a:r>
            <a:endParaRPr sz="2800" dirty="0">
              <a:latin typeface="Onest Bold" panose="020B0604020202020204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D4A0E-3079-0223-2878-DA82861EF760}"/>
              </a:ext>
            </a:extLst>
          </p:cNvPr>
          <p:cNvSpPr txBox="1"/>
          <p:nvPr/>
        </p:nvSpPr>
        <p:spPr bwMode="auto">
          <a:xfrm>
            <a:off x="424177" y="2128802"/>
            <a:ext cx="11343645" cy="327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Разработать и реализовать алгоритм работы с англо-русским словарем, реализованным как красно-черное дерево.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Узел дерева должен содержать: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Ключ – английское слово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Цвет узла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dirty="0">
                <a:latin typeface="Onest Regular"/>
                <a:cs typeface="Times New Roman"/>
              </a:rPr>
              <a:t>	• Информационная часть – ссылка на список, содержащий переводы английского слова, 	отсортированные по алфавиту (переводов слова может быть несколько). </a:t>
            </a:r>
          </a:p>
        </p:txBody>
      </p:sp>
    </p:spTree>
    <p:extLst>
      <p:ext uri="{BB962C8B-B14F-4D97-AF65-F5344CB8AC3E}">
        <p14:creationId xmlns:p14="http://schemas.microsoft.com/office/powerpoint/2010/main" val="23641140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DF51C59-A4FD-9976-98D1-87958873ED1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5C29E3-B5B1-54F7-20A5-27296FC7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4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5165BD-C156-39EF-9B5C-6A868A9CBC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9533" y="514814"/>
            <a:ext cx="9465733" cy="5096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Описание алгоритма и используемых структур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AC4A-53D6-F8E0-B8B4-C68A71194452}"/>
              </a:ext>
            </a:extLst>
          </p:cNvPr>
          <p:cNvSpPr txBox="1"/>
          <p:nvPr/>
        </p:nvSpPr>
        <p:spPr bwMode="auto">
          <a:xfrm>
            <a:off x="4250265" y="1195025"/>
            <a:ext cx="7340601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b="1" dirty="0"/>
              <a:t>Красно-чёрное дерево (КЧД)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lang="ru-RU" sz="1800" b="0" i="0" u="none" strike="noStrike" baseline="0" dirty="0">
                <a:solidFill>
                  <a:srgbClr val="000000"/>
                </a:solidFill>
              </a:rPr>
              <a:t>это самобалансирующееся двоичное дерево поиска, гарантирующее логарифмический рост высоты дерева от числа узлов. 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4B0D3-5703-DAA3-3BCF-A5A743EB2E0E}"/>
              </a:ext>
            </a:extLst>
          </p:cNvPr>
          <p:cNvSpPr txBox="1"/>
          <p:nvPr/>
        </p:nvSpPr>
        <p:spPr bwMode="auto">
          <a:xfrm>
            <a:off x="4250265" y="2756897"/>
            <a:ext cx="7340600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Пара (</a:t>
            </a:r>
            <a:r>
              <a:rPr lang="en-US" sz="1800" b="1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Pair)</a:t>
            </a:r>
            <a:r>
              <a:rPr lang="ru-RU" sz="1800" b="1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– простой контейнер, в данной реализации хранит слово и список переводов</a:t>
            </a:r>
            <a:endParaRPr lang="ru-RU" dirty="0">
              <a:effectLst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800" b="1" i="0" baseline="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Перечисление (</a:t>
            </a:r>
            <a:r>
              <a:rPr lang="ru-RU" sz="1800" b="1" i="0" baseline="0" dirty="0" err="1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ru-RU" sz="1800" b="1" i="0" baseline="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 Color)</a:t>
            </a:r>
            <a:r>
              <a:rPr lang="ru-RU" sz="1800" b="0" i="0" baseline="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 – тип данных, предназначенный для задания констант, в данном случае цветов узла дерева. </a:t>
            </a:r>
            <a:endParaRPr lang="ru-RU" dirty="0">
              <a:effectLst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b="1" dirty="0">
                <a:latin typeface="Onest Regular" panose="020B0604020202020204" charset="-52"/>
              </a:rPr>
              <a:t>Слово</a:t>
            </a:r>
            <a:r>
              <a:rPr lang="ru-RU" dirty="0">
                <a:latin typeface="Onest Regular" panose="020B0604020202020204" charset="-52"/>
              </a:rPr>
              <a:t> в данной работе – это слово естественного языка строго на английском языке тип </a:t>
            </a:r>
            <a:r>
              <a:rPr lang="ru-RU" dirty="0" err="1">
                <a:latin typeface="Onest Regular" panose="020B0604020202020204" charset="-52"/>
              </a:rPr>
              <a:t>std</a:t>
            </a:r>
            <a:r>
              <a:rPr lang="ru-RU" dirty="0">
                <a:latin typeface="Onest Regular" panose="020B0604020202020204" charset="-52"/>
              </a:rPr>
              <a:t>::</a:t>
            </a:r>
            <a:r>
              <a:rPr lang="ru-RU" dirty="0" err="1">
                <a:latin typeface="Onest Regular" panose="020B0604020202020204" charset="-52"/>
              </a:rPr>
              <a:t>string</a:t>
            </a:r>
            <a:r>
              <a:rPr lang="ru-RU" dirty="0">
                <a:latin typeface="Onest Regular" panose="020B0604020202020204" charset="-52"/>
              </a:rPr>
              <a:t>. </a:t>
            </a:r>
          </a:p>
          <a:p>
            <a:pPr algn="just">
              <a:lnSpc>
                <a:spcPct val="150000"/>
              </a:lnSpc>
              <a:defRPr/>
            </a:pPr>
            <a:r>
              <a:rPr lang="ru-RU" b="1" dirty="0">
                <a:latin typeface="Onest Regular" panose="020B0604020202020204" charset="-52"/>
              </a:rPr>
              <a:t>Переводы</a:t>
            </a:r>
            <a:r>
              <a:rPr lang="ru-RU" dirty="0">
                <a:latin typeface="Onest Regular" panose="020B0604020202020204" charset="-52"/>
              </a:rPr>
              <a:t> в данной работе – список предложений или словосочетаний строго на русском языке</a:t>
            </a:r>
          </a:p>
        </p:txBody>
      </p:sp>
      <p:pic>
        <p:nvPicPr>
          <p:cNvPr id="13" name="Рисунок 12" descr="Изображение выглядит как текст, снимок экрана, диаграмм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CF94D9A-BD6A-21B4-9604-9D7EE78B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636191"/>
            <a:ext cx="3064934" cy="45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D0DF9D-61A9-73EA-1AC4-A023539B72E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B6B76-3344-416F-1ABB-B7B2180F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5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6D3DE2E-7554-5CC6-46F0-9CB486247C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9533" y="514814"/>
            <a:ext cx="9465733" cy="5096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Односвязный список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2A84C-050B-14AC-B6CC-5168B4F7944E}"/>
              </a:ext>
            </a:extLst>
          </p:cNvPr>
          <p:cNvSpPr txBox="1"/>
          <p:nvPr/>
        </p:nvSpPr>
        <p:spPr bwMode="auto">
          <a:xfrm>
            <a:off x="499533" y="4509475"/>
            <a:ext cx="5274734" cy="171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Односвязный список был выбран, так как он требует меньше памяти, в сравнении с двусвязным (указатель на предыдущий элемент).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3274A-DE56-9DD3-624C-22B984B6199B}"/>
              </a:ext>
            </a:extLst>
          </p:cNvPr>
          <p:cNvSpPr txBox="1"/>
          <p:nvPr/>
        </p:nvSpPr>
        <p:spPr bwMode="auto">
          <a:xfrm>
            <a:off x="499533" y="1276122"/>
            <a:ext cx="5274734" cy="171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Onest Regular" panose="020B0604020202020204" charset="-52"/>
              </a:rPr>
              <a:t>Для хранения нескольких переводов в алфавитном (лексикографически упорядоченном) порядке используется односвязный список.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Onest Regular" panose="020B0604020202020204" charset="-52"/>
              </a:rPr>
              <a:t> </a:t>
            </a:r>
            <a:endParaRPr lang="ru-RU" sz="1800" b="0" i="0" u="none" strike="noStrike" baseline="0" dirty="0">
              <a:solidFill>
                <a:srgbClr val="000000"/>
              </a:solidFill>
              <a:latin typeface="Onest Regular" panose="020B0604020202020204" charset="-5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2AB62-8734-1AFA-35D5-2CB90724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28" y="2925284"/>
            <a:ext cx="5249186" cy="138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E3CC0D-3A21-69F9-361E-5141C0F47735}"/>
              </a:ext>
            </a:extLst>
          </p:cNvPr>
          <p:cNvSpPr txBox="1"/>
          <p:nvPr/>
        </p:nvSpPr>
        <p:spPr bwMode="auto">
          <a:xfrm>
            <a:off x="499533" y="3091290"/>
            <a:ext cx="5274734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lnSpc>
                <a:spcPct val="150000"/>
              </a:lnSpc>
            </a:pPr>
            <a:r>
              <a:rPr lang="ru-RU" sz="1800" i="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В качестве узла списка выступает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NodeList</a:t>
            </a:r>
            <a:r>
              <a:rPr lang="ru-RU" sz="1800" i="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, которая хранит строку (перевод) и указатель на следующи</a:t>
            </a:r>
            <a:r>
              <a:rPr lang="ru-RU" sz="1800" dirty="0">
                <a:solidFill>
                  <a:srgbClr val="000000"/>
                </a:solidFill>
                <a:effectLst/>
                <a:latin typeface="Onest Regular" panose="020B0604020202020204" charset="-52"/>
                <a:ea typeface="Arial" panose="020B0604020202020204" pitchFamily="34" charset="0"/>
                <a:cs typeface="Arial" panose="020B0604020202020204" pitchFamily="34" charset="0"/>
              </a:rPr>
              <a:t>й элемент.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45128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E1C4A0-3560-4995-EAAE-EBD8EFB9DE4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7C22632-5EDF-48F9-441C-F4CBAFCB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6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DB1C23-58D9-E481-B9D2-0B53ED40E0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9533" y="514814"/>
            <a:ext cx="9465733" cy="5096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Красно-чёрное дерево. Свойства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9D64A-EB9D-1A78-CF3E-211ACAE7CB6D}"/>
              </a:ext>
            </a:extLst>
          </p:cNvPr>
          <p:cNvSpPr txBox="1"/>
          <p:nvPr/>
        </p:nvSpPr>
        <p:spPr bwMode="auto">
          <a:xfrm>
            <a:off x="7112000" y="1718967"/>
            <a:ext cx="4699000" cy="37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Узлы имеют цвет: либо красный, либо чёрный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Корень всегда чёрный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Все листья (</a:t>
            </a:r>
            <a:r>
              <a:rPr lang="en-US" dirty="0" err="1">
                <a:latin typeface="Onest Regular" panose="020B0604020202020204" charset="-52"/>
              </a:rPr>
              <a:t>nullptr</a:t>
            </a:r>
            <a:r>
              <a:rPr lang="en-US" dirty="0">
                <a:latin typeface="Onest Regular" panose="020B0604020202020204" charset="-52"/>
              </a:rPr>
              <a:t>-</a:t>
            </a:r>
            <a:r>
              <a:rPr lang="ru-RU" dirty="0">
                <a:latin typeface="Onest Regular" panose="020B0604020202020204" charset="-52"/>
              </a:rPr>
              <a:t>узлы) чёрные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Красный узел не может иметь красного потомка (не может быть двух красных узлов подряд)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На любом пути от узла до листа одинаковое количество чёрных узлов</a:t>
            </a: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696E0F82-878D-EAA8-E2F9-DBC5BE7B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23253"/>
            <a:ext cx="6468533" cy="3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5733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29A93EB-22B0-2969-6188-F7453F2B38F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B12476-3396-8E0C-4705-763186AE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7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B96663E-8FF1-4A25-C9E9-B8117806D5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search(const Node* node, const std::string&amp; key)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9BD0C-E35D-9A8B-6791-4101EA02C2AB}"/>
              </a:ext>
            </a:extLst>
          </p:cNvPr>
          <p:cNvSpPr txBox="1"/>
          <p:nvPr/>
        </p:nvSpPr>
        <p:spPr bwMode="auto">
          <a:xfrm>
            <a:off x="575732" y="1241300"/>
            <a:ext cx="6578599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Метод </a:t>
            </a:r>
            <a:r>
              <a:rPr lang="en-US" dirty="0">
                <a:latin typeface="Onest Regular" panose="020B0604020202020204" charset="-52"/>
              </a:rPr>
              <a:t>search </a:t>
            </a:r>
            <a:r>
              <a:rPr lang="ru-RU" dirty="0">
                <a:latin typeface="Onest Regular" panose="020B0604020202020204" charset="-52"/>
              </a:rPr>
              <a:t>предназначен для поиска узла в поддереве, начиная с узла </a:t>
            </a:r>
            <a:r>
              <a:rPr lang="en-US" dirty="0">
                <a:latin typeface="Onest Regular" panose="020B0604020202020204" charset="-52"/>
              </a:rPr>
              <a:t>node, </a:t>
            </a:r>
            <a:r>
              <a:rPr lang="ru-RU" dirty="0">
                <a:latin typeface="Onest Regular" panose="020B0604020202020204" charset="-52"/>
              </a:rPr>
              <a:t>с заданным ключом </a:t>
            </a:r>
            <a:r>
              <a:rPr lang="en-US" dirty="0">
                <a:latin typeface="Onest Regular" panose="020B0604020202020204" charset="-52"/>
              </a:rPr>
              <a:t>key</a:t>
            </a:r>
            <a:r>
              <a:rPr lang="ru-RU" dirty="0">
                <a:latin typeface="Onest Regular" panose="020B0604020202020204" charset="-5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F8123-8FB9-C210-685F-44D7D54BF2D3}"/>
              </a:ext>
            </a:extLst>
          </p:cNvPr>
          <p:cNvSpPr txBox="1"/>
          <p:nvPr/>
        </p:nvSpPr>
        <p:spPr bwMode="auto">
          <a:xfrm>
            <a:off x="575733" y="2422970"/>
            <a:ext cx="6578599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 поиска: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Последовательно сравнивает ключ с содержимым текущего узла</a:t>
            </a:r>
            <a:r>
              <a:rPr lang="en-US" dirty="0">
                <a:latin typeface="Onest Regular" panose="020B0604020202020204" charset="-52"/>
              </a:rPr>
              <a:t> (</a:t>
            </a:r>
            <a:r>
              <a:rPr lang="ru-RU" dirty="0">
                <a:latin typeface="Onest Regular" panose="020B0604020202020204" charset="-52"/>
              </a:rPr>
              <a:t>поле </a:t>
            </a:r>
            <a:r>
              <a:rPr lang="en-US" dirty="0" err="1">
                <a:latin typeface="Onest Regular" panose="020B0604020202020204" charset="-52"/>
              </a:rPr>
              <a:t>data_.word</a:t>
            </a:r>
            <a:r>
              <a:rPr lang="en-US" dirty="0">
                <a:latin typeface="Onest Regular" panose="020B0604020202020204" charset="-52"/>
              </a:rPr>
              <a:t>_</a:t>
            </a:r>
            <a:r>
              <a:rPr lang="ru-RU" dirty="0">
                <a:latin typeface="Onest Regular" panose="020B0604020202020204" charset="-52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Если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en-US" dirty="0" err="1">
                <a:latin typeface="Onest Regular" panose="020B0604020202020204" charset="-52"/>
              </a:rPr>
              <a:t>data_.word</a:t>
            </a:r>
            <a:r>
              <a:rPr lang="en-US" dirty="0">
                <a:latin typeface="Onest Regular" panose="020B0604020202020204" charset="-52"/>
              </a:rPr>
              <a:t>_ &lt; key</a:t>
            </a:r>
            <a:r>
              <a:rPr lang="ru-RU" dirty="0">
                <a:latin typeface="Onest Regular" panose="020B0604020202020204" charset="-52"/>
              </a:rPr>
              <a:t> поиск продолжается в левом поддереве, иначе в правом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При совпадении возвращает указатель на найденный узел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Если ничего не найден, возвращается </a:t>
            </a:r>
            <a:r>
              <a:rPr lang="en-US" dirty="0" err="1">
                <a:latin typeface="Onest Regular" panose="020B0604020202020204" charset="-52"/>
              </a:rPr>
              <a:t>nullptr</a:t>
            </a:r>
            <a:endParaRPr lang="ru-RU" dirty="0">
              <a:latin typeface="Onest Regular" panose="020B0604020202020204" charset="-52"/>
            </a:endParaRPr>
          </a:p>
        </p:txBody>
      </p:sp>
      <p:pic>
        <p:nvPicPr>
          <p:cNvPr id="16" name="20250503-1312-52.6095249">
            <a:hlinkClick r:id="" action="ppaction://media"/>
            <a:extLst>
              <a:ext uri="{FF2B5EF4-FFF2-40B4-BE49-F238E27FC236}">
                <a16:creationId xmlns:a16="http://schemas.microsoft.com/office/drawing/2014/main" id="{2B74782E-B5C7-4B55-13A3-FBA98B8C7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9800" y="2182548"/>
            <a:ext cx="4902200" cy="29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3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EA6E3F8-E4FC-B6C6-CD84-47896DA425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849B88-9518-45A6-7F5B-6DCB0CE4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8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4A60B9-E53C-A5AE-3038-770E747D24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КЧД. </a:t>
            </a:r>
            <a:r>
              <a:rPr lang="en-US" sz="2800" dirty="0"/>
              <a:t>insert(const Pair&amp; value)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268A3-165E-3BB6-30A6-6E4B3883D34F}"/>
              </a:ext>
            </a:extLst>
          </p:cNvPr>
          <p:cNvSpPr txBox="1"/>
          <p:nvPr/>
        </p:nvSpPr>
        <p:spPr bwMode="auto">
          <a:xfrm>
            <a:off x="575732" y="1241300"/>
            <a:ext cx="6578599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Метод </a:t>
            </a:r>
            <a:r>
              <a:rPr lang="en-US" dirty="0">
                <a:latin typeface="Onest Regular" panose="020B0604020202020204" charset="-52"/>
              </a:rPr>
              <a:t>insert </a:t>
            </a:r>
            <a:r>
              <a:rPr lang="ru-RU" dirty="0">
                <a:latin typeface="Onest Regular" panose="020B0604020202020204" charset="-52"/>
              </a:rPr>
              <a:t>предназначен для вставки слова и переводов в дерева, сохраняя балансировку. При вставке новый узел всегда красный.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8276-E04F-4DEA-A2EF-18318EDDF51A}"/>
              </a:ext>
            </a:extLst>
          </p:cNvPr>
          <p:cNvSpPr txBox="1"/>
          <p:nvPr/>
        </p:nvSpPr>
        <p:spPr bwMode="auto">
          <a:xfrm>
            <a:off x="533401" y="2828966"/>
            <a:ext cx="6578599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 вставки: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Проверка на дублирование слова (если слово уже есть – выбрасывается исключение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Поиск позиции вставки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Создание узла (выделяется память с проверкой её выделения, если что-то не так – исключение)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Вставка и связь с родительскими узлами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Балансировка</a:t>
            </a:r>
            <a:r>
              <a:rPr lang="en-US" dirty="0">
                <a:latin typeface="Onest Regular" panose="020B0604020202020204" charset="-52"/>
              </a:rPr>
              <a:t> (</a:t>
            </a:r>
            <a:r>
              <a:rPr lang="ru-RU" dirty="0">
                <a:latin typeface="Onest Regular" panose="020B0604020202020204" charset="-52"/>
              </a:rPr>
              <a:t>перекрашивание узлов в том числе)</a:t>
            </a:r>
          </a:p>
        </p:txBody>
      </p:sp>
      <p:pic>
        <p:nvPicPr>
          <p:cNvPr id="4" name="20250503-1329-03.0173989">
            <a:hlinkClick r:id="" action="ppaction://media"/>
            <a:extLst>
              <a:ext uri="{FF2B5EF4-FFF2-40B4-BE49-F238E27FC236}">
                <a16:creationId xmlns:a16="http://schemas.microsoft.com/office/drawing/2014/main" id="{081CBC46-36C5-62EC-6007-80ECDB12A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0533" y="1701800"/>
            <a:ext cx="4944532" cy="32766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B29889-3C6F-1E79-167B-FDFB1D47E5D3}"/>
              </a:ext>
            </a:extLst>
          </p:cNvPr>
          <p:cNvSpPr/>
          <p:nvPr/>
        </p:nvSpPr>
        <p:spPr>
          <a:xfrm>
            <a:off x="7230533" y="1701800"/>
            <a:ext cx="2260600" cy="2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4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EBF66D3-3F7E-E5D9-0BF6-586FA93414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B52326-73E0-4C7E-2747-DAB8DAED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9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E73BD44-6952-AD32-825A-5412B003A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8000" y="540214"/>
            <a:ext cx="9465733" cy="5161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КЧД. </a:t>
            </a:r>
            <a:r>
              <a:rPr lang="en-US" sz="2800" dirty="0" err="1"/>
              <a:t>fixInsert</a:t>
            </a:r>
            <a:r>
              <a:rPr lang="en-US" sz="2800" dirty="0"/>
              <a:t>(*&amp;Node current)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23478-907F-C949-9815-E22370E155E4}"/>
              </a:ext>
            </a:extLst>
          </p:cNvPr>
          <p:cNvSpPr txBox="1"/>
          <p:nvPr/>
        </p:nvSpPr>
        <p:spPr bwMode="auto">
          <a:xfrm>
            <a:off x="575733" y="1241300"/>
            <a:ext cx="5731932" cy="88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Метод </a:t>
            </a:r>
            <a:r>
              <a:rPr lang="en-US" dirty="0" err="1">
                <a:latin typeface="Onest Regular" panose="020B0604020202020204" charset="-52"/>
              </a:rPr>
              <a:t>fixInsert</a:t>
            </a:r>
            <a:r>
              <a:rPr lang="en-US" dirty="0">
                <a:latin typeface="Onest Regular" panose="020B0604020202020204" charset="-52"/>
              </a:rPr>
              <a:t> </a:t>
            </a:r>
            <a:r>
              <a:rPr lang="ru-RU" dirty="0">
                <a:latin typeface="Onest Regular" panose="020B0604020202020204" charset="-52"/>
              </a:rPr>
              <a:t>предназначен для балансировки дерева после вставки нового узла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1EA2B-1B17-C2AD-051E-BD038D9649E1}"/>
              </a:ext>
            </a:extLst>
          </p:cNvPr>
          <p:cNvSpPr txBox="1"/>
          <p:nvPr/>
        </p:nvSpPr>
        <p:spPr bwMode="auto">
          <a:xfrm>
            <a:off x="575733" y="2518050"/>
            <a:ext cx="5731932" cy="33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dirty="0">
                <a:latin typeface="Onest Regular" panose="020B0604020202020204" charset="-52"/>
              </a:rPr>
              <a:t>Алгоритм балансировки при вставке: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Проверка </a:t>
            </a:r>
            <a:r>
              <a:rPr lang="en-US" dirty="0">
                <a:latin typeface="Onest Regular" panose="020B0604020202020204" charset="-52"/>
              </a:rPr>
              <a:t>current == </a:t>
            </a:r>
            <a:r>
              <a:rPr lang="en-US" dirty="0" err="1">
                <a:latin typeface="Onest Regular" panose="020B0604020202020204" charset="-52"/>
              </a:rPr>
              <a:t>nullptr</a:t>
            </a:r>
            <a:r>
              <a:rPr lang="en-US" dirty="0">
                <a:latin typeface="Onest Regular" panose="020B0604020202020204" charset="-52"/>
              </a:rPr>
              <a:t> (</a:t>
            </a:r>
            <a:r>
              <a:rPr lang="ru-RU" dirty="0">
                <a:latin typeface="Onest Regular" panose="020B0604020202020204" charset="-52"/>
              </a:rPr>
              <a:t>если верно, то выбрасывается исключение)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/>
              <a:t>Пока текущий узел не корень и его родитель красный</a:t>
            </a:r>
            <a:r>
              <a:rPr lang="en-US" dirty="0"/>
              <a:t>:</a:t>
            </a:r>
            <a:endParaRPr lang="ru-RU" dirty="0"/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Если дядя красный – перекраска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ru-RU" dirty="0">
                <a:latin typeface="Onest Regular" panose="020B0604020202020204" charset="-52"/>
              </a:rPr>
              <a:t>Если дядя чёрный – поворот и перекраска</a:t>
            </a:r>
            <a:endParaRPr lang="en-US" dirty="0">
              <a:latin typeface="Onest Regular" panose="020B0604020202020204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Onest Regular" panose="020B0604020202020204" charset="-52"/>
              </a:rPr>
              <a:t>Перекрашивание корня в чёрный</a:t>
            </a:r>
          </a:p>
        </p:txBody>
      </p:sp>
      <p:pic>
        <p:nvPicPr>
          <p:cNvPr id="6" name="Рисунок 5" descr="Изображение выглядит как текст, Шрифт, диаграмм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ABBB6E2-B07B-B26C-3247-F622048F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2" y="2256998"/>
            <a:ext cx="2977237" cy="3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701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1288</Words>
  <Application>Microsoft Office PowerPoint</Application>
  <DocSecurity>0</DocSecurity>
  <PresentationFormat>Широкоэкранный</PresentationFormat>
  <Paragraphs>162</Paragraphs>
  <Slides>18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Times New Roman</vt:lpstr>
      <vt:lpstr>Aptos</vt:lpstr>
      <vt:lpstr>Onest ExtraBold</vt:lpstr>
      <vt:lpstr>Onest Bold</vt:lpstr>
      <vt:lpstr>Onest Regular</vt:lpstr>
      <vt:lpstr>Onest SemiBold</vt:lpstr>
      <vt:lpstr>Тема Office</vt:lpstr>
      <vt:lpstr>Презентация PowerPoint</vt:lpstr>
      <vt:lpstr>Общая постановка задачи</vt:lpstr>
      <vt:lpstr>Англо-русский словарь. Красно-чёрное дерево</vt:lpstr>
      <vt:lpstr>Описание алгоритма и используемых структур</vt:lpstr>
      <vt:lpstr>Односвязный список</vt:lpstr>
      <vt:lpstr>Красно-чёрное дерево. Свойства</vt:lpstr>
      <vt:lpstr>search(const Node* node, const std::string&amp; key)</vt:lpstr>
      <vt:lpstr>КЧД. insert(const Pair&amp; value)</vt:lpstr>
      <vt:lpstr>КЧД. fixInsert(*&amp;Node current)</vt:lpstr>
      <vt:lpstr>Балансировка при вставке</vt:lpstr>
      <vt:lpstr>Поворот rotateLeft(Node* node)</vt:lpstr>
      <vt:lpstr>КЧД. remove(const std::string&amp; word)</vt:lpstr>
      <vt:lpstr>КЧД. Вывод в консоль</vt:lpstr>
      <vt:lpstr>КЧД. fixRemove(Node* current, Node* parentNode)</vt:lpstr>
      <vt:lpstr>Балансировка при удалении</vt:lpstr>
      <vt:lpstr>Словарь. Автоперевод </vt:lpstr>
      <vt:lpstr>Анализ сложности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viryms@yandex.ru</dc:creator>
  <cp:keywords/>
  <dc:description/>
  <cp:lastModifiedBy>Artem Nikolaev</cp:lastModifiedBy>
  <cp:revision>86</cp:revision>
  <dcterms:created xsi:type="dcterms:W3CDTF">2025-02-13T10:56:18Z</dcterms:created>
  <dcterms:modified xsi:type="dcterms:W3CDTF">2025-05-14T18:58:35Z</dcterms:modified>
  <cp:category/>
  <dc:identifier/>
  <cp:contentStatus/>
  <dc:language/>
  <cp:version/>
</cp:coreProperties>
</file>